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8" r:id="rId4"/>
  </p:sldMasterIdLst>
  <p:notesMasterIdLst>
    <p:notesMasterId r:id="rId24"/>
  </p:notesMasterIdLst>
  <p:handoutMasterIdLst>
    <p:handoutMasterId r:id="rId25"/>
  </p:handoutMasterIdLst>
  <p:sldIdLst>
    <p:sldId id="261" r:id="rId5"/>
    <p:sldId id="267" r:id="rId6"/>
    <p:sldId id="265" r:id="rId7"/>
    <p:sldId id="268" r:id="rId8"/>
    <p:sldId id="269" r:id="rId9"/>
    <p:sldId id="270" r:id="rId10"/>
    <p:sldId id="272" r:id="rId11"/>
    <p:sldId id="273" r:id="rId12"/>
    <p:sldId id="281" r:id="rId13"/>
    <p:sldId id="282" r:id="rId14"/>
    <p:sldId id="274" r:id="rId15"/>
    <p:sldId id="277" r:id="rId16"/>
    <p:sldId id="278" r:id="rId17"/>
    <p:sldId id="280" r:id="rId18"/>
    <p:sldId id="279" r:id="rId19"/>
    <p:sldId id="276" r:id="rId20"/>
    <p:sldId id="258" r:id="rId21"/>
    <p:sldId id="275" r:id="rId22"/>
    <p:sldId id="260" r:id="rId2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13" autoAdjust="0"/>
    <p:restoredTop sz="94674"/>
  </p:normalViewPr>
  <p:slideViewPr>
    <p:cSldViewPr>
      <p:cViewPr varScale="1">
        <p:scale>
          <a:sx n="160" d="100"/>
          <a:sy n="160" d="100"/>
        </p:scale>
        <p:origin x="3336" y="1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219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B6AED-D4AA-7B43-977D-59BA1D662A17}" type="datetimeFigureOut">
              <a:rPr lang="en-US" smtClean="0"/>
              <a:t>20-Jul-24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7B4F6-DA37-034D-9CAD-2ECBC4DC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921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2543ACF8-3F51-854F-91E9-AD86E324A5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983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420" y="2228860"/>
            <a:ext cx="9313035" cy="1800210"/>
          </a:xfrm>
        </p:spPr>
        <p:txBody>
          <a:bodyPr anchor="ctr"/>
          <a:lstStyle>
            <a:lvl1pPr algn="l">
              <a:defRPr sz="4000" b="1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95370" y="4029070"/>
            <a:ext cx="9313035" cy="766936"/>
          </a:xfr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B813C2-5A80-EC42-ABCA-412052B17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086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374" y="381000"/>
            <a:ext cx="103632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381" y="1752600"/>
            <a:ext cx="103632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D4B17-F9A7-BD47-9F01-2A62F9B561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55377" y="6356350"/>
            <a:ext cx="429072" cy="365125"/>
          </a:xfrm>
        </p:spPr>
        <p:txBody>
          <a:bodyPr/>
          <a:lstStyle/>
          <a:p>
            <a:fld id="{A35D118A-333E-D14F-A7CC-F26895C7C6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24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-Whit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377" y="2276872"/>
            <a:ext cx="10363200" cy="1143000"/>
          </a:xfrm>
        </p:spPr>
        <p:txBody>
          <a:bodyPr/>
          <a:lstStyle>
            <a:lvl1pPr>
              <a:defRPr b="1" i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3863A0-3A0E-714F-8089-E49455B1ED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-Burgundy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409" y="2276872"/>
            <a:ext cx="10078144" cy="2016224"/>
          </a:xfrm>
        </p:spPr>
        <p:txBody>
          <a:bodyPr/>
          <a:lstStyle>
            <a:lvl1pPr>
              <a:defRPr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715676-9382-DF42-BB5E-A936CDCBE1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35D118A-333E-D14F-A7CC-F26895C7C671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23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75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5363" y="3810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5370" y="17526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3A0FE2-E4F9-454A-97FE-32D6CEDF4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361" y="6356350"/>
            <a:ext cx="429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fld id="{A35D118A-333E-D14F-A7CC-F26895C7C671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4" r:id="rId3"/>
    <p:sldLayoutId id="2147483675" r:id="rId4"/>
    <p:sldLayoutId id="2147483673" r:id="rId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82336"/>
          </a:solidFill>
          <a:latin typeface="Arial Bold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40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200">
          <a:solidFill>
            <a:schemeClr val="tx1"/>
          </a:solidFill>
          <a:latin typeface="Arial"/>
          <a:ea typeface="ＭＳ Ｐゴシック" pitchFamily="-3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diagrams.net/#G1t44PTCwD17xYg69WYoB36IaXUwditWKr#%7B%22pageId%22%3A%22c4acf3e9-155e-7222-9cf6-157b1a14988f%22%7D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nMQ8HlmeXc&amp;t=170s&amp;ab_channel=freeCodeCamp.or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articles/the-class-diagram/#abstract-classes-and-operations8" TargetMode="External"/><Relationship Id="rId2" Type="http://schemas.openxmlformats.org/officeDocument/2006/relationships/hyperlink" Target="https://www.drawio.com/blog/uml-class-diagram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jetbrains.com/help/idea/terminal-emulator.html#new_sessio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marketplace.eclipse.org/free-tagging/terminal#:~:text=Terminal%20inside%20Eclipse.-,Just%20press%20Ctrl%2BAlt%2BT%20to%20open%20a,local%20command%20prompt%20(Terminal)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othello.com/" TargetMode="External"/><Relationship Id="rId2" Type="http://schemas.openxmlformats.org/officeDocument/2006/relationships/hyperlink" Target="https://www.youtube.com/watch?v=xDnYEOsjZnM&amp;ab_channel=TripleSGam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AC7CB-A7A6-1141-BA4E-B8EDB2D192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Tutorial 3: Lab1 &amp; </a:t>
            </a:r>
            <a:br>
              <a:rPr lang="en-US" dirty="0"/>
            </a:br>
            <a:r>
              <a:rPr lang="en-US" dirty="0"/>
              <a:t>Classes &amp; UML Diagrams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C5E69-E81C-0C43-96C9-51D6304C4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COMP 249 CCCE</a:t>
            </a:r>
          </a:p>
          <a:p>
            <a:r>
              <a:rPr lang="en-US" sz="2400" b="1" dirty="0"/>
              <a:t>Object-Oriented Programming II</a:t>
            </a:r>
          </a:p>
          <a:p>
            <a:endParaRPr lang="en-US" dirty="0"/>
          </a:p>
        </p:txBody>
      </p:sp>
      <p:pic>
        <p:nvPicPr>
          <p:cNvPr id="1026" name="Picture 2" descr="Java Developer Careers | Oracle University">
            <a:extLst>
              <a:ext uri="{FF2B5EF4-FFF2-40B4-BE49-F238E27FC236}">
                <a16:creationId xmlns:a16="http://schemas.microsoft.com/office/drawing/2014/main" id="{F27F6893-8622-240D-5D40-473DE97E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228860"/>
            <a:ext cx="315277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22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4" y="381000"/>
            <a:ext cx="5747426" cy="1143000"/>
          </a:xfrm>
        </p:spPr>
        <p:txBody>
          <a:bodyPr/>
          <a:lstStyle/>
          <a:p>
            <a:r>
              <a:rPr lang="en-US" dirty="0"/>
              <a:t>Class &amp;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409700"/>
            <a:ext cx="7423826" cy="4229100"/>
          </a:xfrm>
        </p:spPr>
        <p:txBody>
          <a:bodyPr/>
          <a:lstStyle/>
          <a:p>
            <a:r>
              <a:rPr lang="en-US" sz="2000" b="1" dirty="0"/>
              <a:t>Inheritance </a:t>
            </a:r>
            <a:r>
              <a:rPr lang="en-US" sz="2000" dirty="0"/>
              <a:t>is the ability to define a new class that has the same instance variables and methods of an existing class.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extends</a:t>
            </a:r>
            <a:r>
              <a:rPr lang="en-US" sz="2000" dirty="0"/>
              <a:t> keyword is used to extend the parent class or inherit from class</a:t>
            </a:r>
          </a:p>
          <a:p>
            <a:r>
              <a:rPr lang="en-US" sz="2000" b="1" dirty="0"/>
              <a:t>Types of classes:</a:t>
            </a:r>
          </a:p>
          <a:p>
            <a:pPr lvl="1"/>
            <a:r>
              <a:rPr lang="en-US" sz="1800" dirty="0"/>
              <a:t>Superclass (parent)</a:t>
            </a:r>
          </a:p>
          <a:p>
            <a:pPr lvl="1"/>
            <a:r>
              <a:rPr lang="en-US" sz="1800" dirty="0"/>
              <a:t>Subclass (child)</a:t>
            </a:r>
          </a:p>
          <a:p>
            <a:r>
              <a:rPr lang="en-US" sz="2000" dirty="0"/>
              <a:t>Constructors are not inherited</a:t>
            </a:r>
          </a:p>
          <a:p>
            <a:r>
              <a:rPr lang="en-US" sz="2000" dirty="0" err="1"/>
              <a:t>F.e</a:t>
            </a:r>
            <a:r>
              <a:rPr lang="en-US" sz="2000" dirty="0"/>
              <a:t>. In this simple conceptual UML diagram the SUV class (subclass) inherits the attributes and methods from the Vehicle class (superclass)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</a:rPr>
              <a:t>* Code Example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2CA3BB-5B58-9812-BA03-E4C9B23FBF95}"/>
              </a:ext>
            </a:extLst>
          </p:cNvPr>
          <p:cNvGrpSpPr/>
          <p:nvPr/>
        </p:nvGrpSpPr>
        <p:grpSpPr>
          <a:xfrm>
            <a:off x="7467600" y="2209800"/>
            <a:ext cx="2895600" cy="1790700"/>
            <a:chOff x="6858000" y="2224088"/>
            <a:chExt cx="2895600" cy="17907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5180D35-85DC-7CEA-8F86-E06CE8B25AF1}"/>
                </a:ext>
              </a:extLst>
            </p:cNvPr>
            <p:cNvSpPr/>
            <p:nvPr/>
          </p:nvSpPr>
          <p:spPr bwMode="auto">
            <a:xfrm>
              <a:off x="7848600" y="2224088"/>
              <a:ext cx="19050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Vehicle</a:t>
              </a:r>
              <a:endParaRPr kumimoji="0" lang="en-CA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455AAC8-3F00-857E-61BB-943F38C2F199}"/>
                </a:ext>
              </a:extLst>
            </p:cNvPr>
            <p:cNvSpPr/>
            <p:nvPr/>
          </p:nvSpPr>
          <p:spPr bwMode="auto">
            <a:xfrm>
              <a:off x="6858000" y="3443288"/>
              <a:ext cx="1905000" cy="5715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SUV</a:t>
              </a:r>
              <a:endParaRPr kumimoji="0" lang="en-C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4AC663A-8B6A-E308-98BB-D4671D111FCF}"/>
                </a:ext>
              </a:extLst>
            </p:cNvPr>
            <p:cNvCxnSpPr>
              <a:cxnSpLocks/>
              <a:stCxn id="5" idx="0"/>
              <a:endCxn id="4" idx="2"/>
            </p:cNvCxnSpPr>
            <p:nvPr/>
          </p:nvCxnSpPr>
          <p:spPr bwMode="auto">
            <a:xfrm flipV="1">
              <a:off x="7810500" y="2757488"/>
              <a:ext cx="990600" cy="685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0D7BF2A-7F5A-3DBF-548B-72F5A89E649C}"/>
              </a:ext>
            </a:extLst>
          </p:cNvPr>
          <p:cNvSpPr/>
          <p:nvPr/>
        </p:nvSpPr>
        <p:spPr bwMode="auto">
          <a:xfrm>
            <a:off x="9753600" y="3429000"/>
            <a:ext cx="19050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Sedan</a:t>
            </a:r>
            <a:endParaRPr kumimoji="0" lang="en-CA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95006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14" y="1371600"/>
            <a:ext cx="10363200" cy="4876800"/>
          </a:xfrm>
        </p:spPr>
        <p:txBody>
          <a:bodyPr/>
          <a:lstStyle/>
          <a:p>
            <a:r>
              <a:rPr lang="en-US" sz="2000" b="1" dirty="0"/>
              <a:t>Unified Modeling Language (UML) </a:t>
            </a:r>
            <a:r>
              <a:rPr lang="en-US" sz="2000" dirty="0"/>
              <a:t>– type of static structure diagram that describes the structure of system or program</a:t>
            </a:r>
          </a:p>
          <a:p>
            <a:r>
              <a:rPr lang="en-US" sz="2000" dirty="0"/>
              <a:t>UML is an international </a:t>
            </a:r>
            <a:r>
              <a:rPr lang="en-US" sz="2000" dirty="0" err="1"/>
              <a:t>standart</a:t>
            </a:r>
            <a:endParaRPr lang="en-US" sz="2000" dirty="0"/>
          </a:p>
          <a:p>
            <a:r>
              <a:rPr lang="en-US" sz="2000" b="1" dirty="0"/>
              <a:t>UML Class diagram </a:t>
            </a:r>
            <a:r>
              <a:rPr lang="en-US" sz="2000" dirty="0"/>
              <a:t>– graphical notation used to design and visualize object-oriented systems, detail the attributes and methods classes have and the relationships between classes</a:t>
            </a:r>
          </a:p>
          <a:p>
            <a:r>
              <a:rPr lang="en-US" sz="2000" dirty="0"/>
              <a:t>Objected oriented system – software model that uses objects (or data) to represents the application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Class Diagram:</a:t>
            </a:r>
          </a:p>
          <a:p>
            <a:r>
              <a:rPr lang="en-US" sz="2000" dirty="0"/>
              <a:t>has to be detailed</a:t>
            </a:r>
          </a:p>
          <a:p>
            <a:r>
              <a:rPr lang="en-US" sz="2000" dirty="0"/>
              <a:t>is an outline of your program design</a:t>
            </a:r>
          </a:p>
          <a:p>
            <a:r>
              <a:rPr lang="en-US" sz="2000" dirty="0"/>
              <a:t>is an organization tool for your program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0484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14" y="1371600"/>
            <a:ext cx="5808386" cy="55626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UML notation</a:t>
            </a:r>
          </a:p>
          <a:p>
            <a:r>
              <a:rPr lang="en-US" sz="1800" b="1" dirty="0"/>
              <a:t>Class name </a:t>
            </a:r>
            <a:r>
              <a:rPr lang="en-US" sz="1800" dirty="0"/>
              <a:t>written in bold ; </a:t>
            </a:r>
          </a:p>
          <a:p>
            <a:r>
              <a:rPr lang="en-US" sz="1800" b="1" dirty="0">
                <a:highlight>
                  <a:srgbClr val="FFFF00"/>
                </a:highlight>
              </a:rPr>
              <a:t>Abstract class name</a:t>
            </a:r>
            <a:r>
              <a:rPr lang="en-US" sz="1800" dirty="0">
                <a:highlight>
                  <a:srgbClr val="FFFF00"/>
                </a:highlight>
              </a:rPr>
              <a:t> - in italic</a:t>
            </a:r>
          </a:p>
          <a:p>
            <a:r>
              <a:rPr lang="en-US" sz="1800" b="1" dirty="0"/>
              <a:t>Attributes &amp; Methods (Operations) </a:t>
            </a:r>
            <a:r>
              <a:rPr lang="en-US" sz="1800" dirty="0"/>
              <a:t>written in lowercase (camelCase):</a:t>
            </a:r>
          </a:p>
          <a:p>
            <a:pPr marL="457200" lvl="1" indent="0">
              <a:buNone/>
            </a:pPr>
            <a:r>
              <a:rPr lang="en-US" sz="1800" dirty="0"/>
              <a:t>+ Public </a:t>
            </a:r>
          </a:p>
          <a:p>
            <a:pPr marL="457200" lvl="1" indent="0">
              <a:buNone/>
            </a:pPr>
            <a:r>
              <a:rPr lang="en-US" sz="1800" dirty="0"/>
              <a:t>- Private </a:t>
            </a:r>
          </a:p>
          <a:p>
            <a:pPr marL="457200" lvl="1" indent="0">
              <a:buNone/>
            </a:pPr>
            <a:r>
              <a:rPr lang="en-US" sz="1800" dirty="0"/>
              <a:t># Protected : accessible within its namespace (a group of classes and packages). </a:t>
            </a:r>
          </a:p>
          <a:p>
            <a:endParaRPr lang="en-US" sz="2000" dirty="0"/>
          </a:p>
          <a:p>
            <a:r>
              <a:rPr lang="en-US" sz="2000" b="1" dirty="0"/>
              <a:t>UML abstract class </a:t>
            </a:r>
            <a:r>
              <a:rPr lang="en-US" sz="2000" dirty="0"/>
              <a:t>is a class without any instances</a:t>
            </a:r>
          </a:p>
          <a:p>
            <a:r>
              <a:rPr lang="en-US" sz="1600" dirty="0" err="1"/>
              <a:t>F.e</a:t>
            </a:r>
            <a:r>
              <a:rPr lang="en-US" sz="1600" dirty="0"/>
              <a:t>. </a:t>
            </a:r>
            <a:r>
              <a:rPr lang="en-US" sz="1600" dirty="0" err="1"/>
              <a:t>BankAccount</a:t>
            </a:r>
            <a:r>
              <a:rPr lang="en-US" sz="1600" dirty="0"/>
              <a:t> class provides the abstract operation signature of withdrawal and the two child classes of </a:t>
            </a:r>
            <a:r>
              <a:rPr lang="en-US" sz="1600" dirty="0" err="1"/>
              <a:t>CheckingAccount</a:t>
            </a:r>
            <a:r>
              <a:rPr lang="en-US" sz="1600" dirty="0"/>
              <a:t> and </a:t>
            </a:r>
            <a:r>
              <a:rPr lang="en-US" sz="1600" dirty="0" err="1"/>
              <a:t>SavingsAccount</a:t>
            </a:r>
            <a:r>
              <a:rPr lang="en-US" sz="1600" dirty="0"/>
              <a:t> each implement their own version of that operation</a:t>
            </a:r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24B7F1-2780-E9AD-8E3D-2EBE64CFCA43}"/>
              </a:ext>
            </a:extLst>
          </p:cNvPr>
          <p:cNvGrpSpPr/>
          <p:nvPr/>
        </p:nvGrpSpPr>
        <p:grpSpPr>
          <a:xfrm>
            <a:off x="6742853" y="1412658"/>
            <a:ext cx="4083169" cy="1516435"/>
            <a:chOff x="6356325" y="1177428"/>
            <a:chExt cx="6225445" cy="2505971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DAE8494-26E6-DCEB-E120-23C689976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2782" y="1177428"/>
              <a:ext cx="4969496" cy="217537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E74CDC-E327-7D4E-693C-DD6A5F24B0C0}"/>
                </a:ext>
              </a:extLst>
            </p:cNvPr>
            <p:cNvSpPr txBox="1"/>
            <p:nvPr/>
          </p:nvSpPr>
          <p:spPr>
            <a:xfrm>
              <a:off x="6356325" y="3352800"/>
              <a:ext cx="6225445" cy="330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CA" sz="700" dirty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https://www.visual-paradigm.com/guide/uml-unified-modeling-language/uml-class-diagram-tutorial/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25E51B-75EE-2A66-8FD9-148CDE8316F6}"/>
              </a:ext>
            </a:extLst>
          </p:cNvPr>
          <p:cNvGrpSpPr/>
          <p:nvPr/>
        </p:nvGrpSpPr>
        <p:grpSpPr>
          <a:xfrm>
            <a:off x="6477000" y="3276600"/>
            <a:ext cx="4457507" cy="2806244"/>
            <a:chOff x="6607330" y="3429000"/>
            <a:chExt cx="4228907" cy="2577644"/>
          </a:xfrm>
        </p:grpSpPr>
        <p:pic>
          <p:nvPicPr>
            <p:cNvPr id="11" name="Picture 10" descr="A diagram of a bank account&#10;&#10;Description automatically generated">
              <a:extLst>
                <a:ext uri="{FF2B5EF4-FFF2-40B4-BE49-F238E27FC236}">
                  <a16:creationId xmlns:a16="http://schemas.microsoft.com/office/drawing/2014/main" id="{ED703A69-8AE3-75D8-B705-8F6CA326E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0400" y="3429000"/>
              <a:ext cx="3825837" cy="22764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F32FD3-8D2E-DBE4-CD93-F2B684B72AC4}"/>
                </a:ext>
              </a:extLst>
            </p:cNvPr>
            <p:cNvSpPr txBox="1"/>
            <p:nvPr/>
          </p:nvSpPr>
          <p:spPr>
            <a:xfrm>
              <a:off x="6607330" y="5791200"/>
              <a:ext cx="41777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CA" sz="800" dirty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https://developer.ibm.com/articles/the-class-diagram/#abstract-classes-and-operations8</a:t>
              </a:r>
            </a:p>
          </p:txBody>
        </p:sp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C530D14-47D7-F967-07AA-6A921960D5D5}"/>
              </a:ext>
            </a:extLst>
          </p:cNvPr>
          <p:cNvSpPr/>
          <p:nvPr/>
        </p:nvSpPr>
        <p:spPr bwMode="auto">
          <a:xfrm rot="10800000">
            <a:off x="9866821" y="3302706"/>
            <a:ext cx="502357" cy="198119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CD08720-D0FF-067F-208D-071C9AB37E7A}"/>
              </a:ext>
            </a:extLst>
          </p:cNvPr>
          <p:cNvSpPr/>
          <p:nvPr/>
        </p:nvSpPr>
        <p:spPr bwMode="auto">
          <a:xfrm rot="10800000">
            <a:off x="9885204" y="3891459"/>
            <a:ext cx="502357" cy="198119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724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155582"/>
            <a:ext cx="4680626" cy="539761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Relationships between Classes:</a:t>
            </a:r>
          </a:p>
          <a:p>
            <a:pPr lvl="1"/>
            <a:r>
              <a:rPr lang="en-US" sz="1600" b="1" dirty="0"/>
              <a:t>Association</a:t>
            </a:r>
            <a:r>
              <a:rPr lang="en-US" sz="1600" dirty="0"/>
              <a:t> – class knows about relationship with other class (</a:t>
            </a:r>
            <a:r>
              <a:rPr lang="en-US" sz="1600" dirty="0" err="1"/>
              <a:t>f.e</a:t>
            </a:r>
            <a:r>
              <a:rPr lang="en-US" sz="1600" dirty="0"/>
              <a:t>. student enroll in class)</a:t>
            </a:r>
          </a:p>
          <a:p>
            <a:pPr lvl="1"/>
            <a:r>
              <a:rPr lang="en-US" sz="1600" b="1" dirty="0"/>
              <a:t>Bidirectional Association </a:t>
            </a:r>
            <a:r>
              <a:rPr lang="en-US" sz="1600" dirty="0"/>
              <a:t>- classes are aware of one another</a:t>
            </a:r>
          </a:p>
          <a:p>
            <a:pPr lvl="1"/>
            <a:r>
              <a:rPr lang="en-US" sz="1600" b="1" dirty="0"/>
              <a:t>Dependency</a:t>
            </a:r>
            <a:r>
              <a:rPr lang="en-US" sz="1600" dirty="0"/>
              <a:t> - definition of class 2 depends on definition of class 1 (changes in class 1 effect class 2)</a:t>
            </a:r>
          </a:p>
          <a:p>
            <a:pPr lvl="1"/>
            <a:r>
              <a:rPr lang="en-US" sz="1600" b="1" dirty="0"/>
              <a:t>Aggregation</a:t>
            </a:r>
            <a:r>
              <a:rPr lang="en-US" sz="1600" dirty="0"/>
              <a:t> – class 2 is part of class 1 but the class 2 can be independent (Library and Book)</a:t>
            </a:r>
          </a:p>
          <a:p>
            <a:pPr lvl="1"/>
            <a:r>
              <a:rPr lang="en-US" sz="1600" b="1" dirty="0"/>
              <a:t>Composition</a:t>
            </a:r>
            <a:r>
              <a:rPr lang="en-US" sz="1600" dirty="0"/>
              <a:t> – class 2 cannot exist without class 1 (composed of)</a:t>
            </a:r>
          </a:p>
          <a:p>
            <a:pPr lvl="1"/>
            <a:r>
              <a:rPr lang="en-US" sz="1600" b="1" dirty="0"/>
              <a:t>Inheritance</a:t>
            </a:r>
            <a:r>
              <a:rPr lang="en-US" sz="1600" dirty="0"/>
              <a:t> – class 2 and 3 are subclasses (children) of parent class, they extend the parent </a:t>
            </a:r>
          </a:p>
          <a:p>
            <a:pPr lvl="1"/>
            <a:r>
              <a:rPr lang="en-US" sz="1600" b="1" dirty="0"/>
              <a:t>Realization</a:t>
            </a:r>
            <a:r>
              <a:rPr lang="en-US" sz="1600" dirty="0"/>
              <a:t> – class 1 is blueprint for class 2 and 3 </a:t>
            </a:r>
          </a:p>
          <a:p>
            <a:pPr lvl="1"/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DCBBA617-4920-DCC9-B550-C9CC3AF46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468575"/>
            <a:ext cx="6477000" cy="4307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4BFFFA-4D5F-028A-B698-AEF784E02762}"/>
              </a:ext>
            </a:extLst>
          </p:cNvPr>
          <p:cNvSpPr txBox="1"/>
          <p:nvPr/>
        </p:nvSpPr>
        <p:spPr>
          <a:xfrm>
            <a:off x="6668883" y="5775657"/>
            <a:ext cx="3502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https://www.drawio.com/blog/uml-class-diagrams</a:t>
            </a:r>
          </a:p>
        </p:txBody>
      </p:sp>
    </p:spTree>
    <p:extLst>
      <p:ext uri="{BB962C8B-B14F-4D97-AF65-F5344CB8AC3E}">
        <p14:creationId xmlns:p14="http://schemas.microsoft.com/office/powerpoint/2010/main" val="3406087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Class Diagram: Examples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0CEC45-D952-5DCC-B042-F7E788CA2149}"/>
              </a:ext>
            </a:extLst>
          </p:cNvPr>
          <p:cNvGrpSpPr/>
          <p:nvPr/>
        </p:nvGrpSpPr>
        <p:grpSpPr>
          <a:xfrm>
            <a:off x="2362200" y="1295400"/>
            <a:ext cx="5979420" cy="5080576"/>
            <a:chOff x="2590800" y="1140023"/>
            <a:chExt cx="5979420" cy="50805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4BFFFA-4D5F-028A-B698-AEF784E02762}"/>
                </a:ext>
              </a:extLst>
            </p:cNvPr>
            <p:cNvSpPr txBox="1"/>
            <p:nvPr/>
          </p:nvSpPr>
          <p:spPr>
            <a:xfrm>
              <a:off x="3581400" y="5943600"/>
              <a:ext cx="3502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CA" sz="1200" dirty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https://www.drawio.com/blog/uml-class-diagrams</a:t>
              </a:r>
            </a:p>
          </p:txBody>
        </p:sp>
        <p:pic>
          <p:nvPicPr>
            <p:cNvPr id="9" name="Picture 8" descr="A diagram of a data flow&#10;&#10;Description automatically generated with medium confidence">
              <a:extLst>
                <a:ext uri="{FF2B5EF4-FFF2-40B4-BE49-F238E27FC236}">
                  <a16:creationId xmlns:a16="http://schemas.microsoft.com/office/drawing/2014/main" id="{0E9A3E11-9790-D993-1F3A-8EF2354DE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0800" y="1447800"/>
              <a:ext cx="5979420" cy="414337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A4E5E0-B900-4E4F-33FB-ECFFF4217CC5}"/>
                </a:ext>
              </a:extLst>
            </p:cNvPr>
            <p:cNvSpPr txBox="1"/>
            <p:nvPr/>
          </p:nvSpPr>
          <p:spPr>
            <a:xfrm>
              <a:off x="5665307" y="1140023"/>
              <a:ext cx="12474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>
                  <a:highlight>
                    <a:srgbClr val="FFFF00"/>
                  </a:highlight>
                  <a:latin typeface="+mn-lt"/>
                </a:rPr>
                <a:t>Association</a:t>
              </a:r>
              <a:r>
                <a:rPr lang="en-US" sz="1400" b="1" dirty="0">
                  <a:latin typeface="+mn-lt"/>
                </a:rPr>
                <a:t> </a:t>
              </a:r>
              <a:endParaRPr lang="en-CA" sz="2000" b="1" dirty="0">
                <a:latin typeface="+mn-l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03EE10-5A9A-4633-43EE-E6F085F062B0}"/>
                </a:ext>
              </a:extLst>
            </p:cNvPr>
            <p:cNvSpPr txBox="1"/>
            <p:nvPr/>
          </p:nvSpPr>
          <p:spPr>
            <a:xfrm>
              <a:off x="4376454" y="4724400"/>
              <a:ext cx="11977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>
                  <a:highlight>
                    <a:srgbClr val="FFFF00"/>
                  </a:highlight>
                  <a:latin typeface="+mn-lt"/>
                </a:rPr>
                <a:t>Association</a:t>
              </a:r>
              <a:endParaRPr lang="en-CA" sz="2000" b="1" dirty="0">
                <a:highlight>
                  <a:srgbClr val="FFFF00"/>
                </a:highlight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9D520-5407-F3CB-1F97-E3DD2FAB166E}"/>
                </a:ext>
              </a:extLst>
            </p:cNvPr>
            <p:cNvSpPr txBox="1"/>
            <p:nvPr/>
          </p:nvSpPr>
          <p:spPr>
            <a:xfrm>
              <a:off x="3012173" y="3081150"/>
              <a:ext cx="11384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>
                  <a:highlight>
                    <a:srgbClr val="FFFF00"/>
                  </a:highlight>
                  <a:latin typeface="+mn-lt"/>
                </a:rPr>
                <a:t>Inheritance</a:t>
              </a:r>
              <a:endParaRPr lang="en-CA" sz="2000" b="1" dirty="0">
                <a:highlight>
                  <a:srgbClr val="FFFF00"/>
                </a:highlight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26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Class Diagram : </a:t>
            </a:r>
            <a:r>
              <a:rPr lang="en-US" dirty="0" err="1"/>
              <a:t>TicTacToe</a:t>
            </a:r>
            <a:r>
              <a:rPr lang="en-US" dirty="0"/>
              <a:t>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AA7A16-20B5-13A8-D605-A1DC27037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073" y="1219200"/>
            <a:ext cx="10363200" cy="4114800"/>
          </a:xfrm>
        </p:spPr>
        <p:txBody>
          <a:bodyPr/>
          <a:lstStyle/>
          <a:p>
            <a:r>
              <a:rPr lang="en-US" sz="1600" dirty="0"/>
              <a:t>Draw.io – to create your UML diagrams online: 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https://app.diagrams.net/#G1t44PTCwD17xYg69WYoB36IaXUwditWKr#%7B%22pageId%22%3A%22c4acf3e9-155e-7222-9cf6-157b1a14988f%22%7D</a:t>
            </a:r>
            <a:endParaRPr lang="en-US" sz="1600" dirty="0"/>
          </a:p>
          <a:p>
            <a:endParaRPr lang="en-CA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EFEECE4-3945-66B6-76C7-CE9A941C9D96}"/>
              </a:ext>
            </a:extLst>
          </p:cNvPr>
          <p:cNvSpPr txBox="1">
            <a:spLocks/>
          </p:cNvSpPr>
          <p:nvPr/>
        </p:nvSpPr>
        <p:spPr bwMode="auto">
          <a:xfrm>
            <a:off x="653374" y="2362200"/>
            <a:ext cx="6052226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2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9pPr>
          </a:lstStyle>
          <a:p>
            <a:pPr marL="0" indent="0">
              <a:buNone/>
            </a:pPr>
            <a:r>
              <a:rPr lang="en-US" sz="1600" b="1" kern="0" dirty="0"/>
              <a:t>Example of classes we might need</a:t>
            </a:r>
            <a:r>
              <a:rPr lang="en-US" sz="1600" kern="0" dirty="0"/>
              <a:t>: Board, Player, Main </a:t>
            </a:r>
          </a:p>
          <a:p>
            <a:r>
              <a:rPr lang="en-US" sz="1600" b="1" kern="0" dirty="0"/>
              <a:t>Board (</a:t>
            </a:r>
            <a:r>
              <a:rPr lang="en-US" sz="1600" b="1" kern="0" dirty="0" err="1"/>
              <a:t>TicTacToe</a:t>
            </a:r>
            <a:r>
              <a:rPr lang="en-US" sz="1600" b="1" kern="0" dirty="0"/>
              <a:t>)</a:t>
            </a:r>
          </a:p>
          <a:p>
            <a:pPr lvl="1"/>
            <a:r>
              <a:rPr lang="en-US" sz="1400" kern="0" dirty="0"/>
              <a:t>Attributes (- private): board: char[], </a:t>
            </a:r>
            <a:r>
              <a:rPr lang="en-US" sz="1400" kern="0" dirty="0" err="1"/>
              <a:t>currentPlayer</a:t>
            </a:r>
            <a:r>
              <a:rPr lang="en-US" sz="1400" kern="0" dirty="0"/>
              <a:t>: Player</a:t>
            </a:r>
          </a:p>
          <a:p>
            <a:pPr lvl="1"/>
            <a:r>
              <a:rPr lang="en-US" sz="1400" kern="0" dirty="0"/>
              <a:t>Methods(+ public): </a:t>
            </a:r>
            <a:r>
              <a:rPr lang="en-US" sz="1400" kern="0" dirty="0" err="1"/>
              <a:t>printBoard</a:t>
            </a:r>
            <a:r>
              <a:rPr lang="en-US" sz="1400" kern="0" dirty="0"/>
              <a:t>(): void, </a:t>
            </a:r>
            <a:r>
              <a:rPr lang="en-US" sz="1400" kern="0" dirty="0" err="1"/>
              <a:t>getWin</a:t>
            </a:r>
            <a:r>
              <a:rPr lang="en-US" sz="1400" kern="0" dirty="0"/>
              <a:t>(): Player</a:t>
            </a:r>
          </a:p>
          <a:p>
            <a:r>
              <a:rPr lang="en-US" sz="1600" b="1" kern="0" dirty="0"/>
              <a:t>Player</a:t>
            </a:r>
          </a:p>
          <a:p>
            <a:pPr lvl="1"/>
            <a:r>
              <a:rPr lang="en-US" sz="1400" kern="0" dirty="0"/>
              <a:t>Attributes (- private): name: String, symbol: char</a:t>
            </a:r>
          </a:p>
          <a:p>
            <a:pPr lvl="1"/>
            <a:r>
              <a:rPr lang="en-US" sz="1400" kern="0" dirty="0"/>
              <a:t>Methods(+ public): </a:t>
            </a:r>
            <a:r>
              <a:rPr lang="en-US" sz="1400" kern="0" dirty="0" err="1"/>
              <a:t>makeMove</a:t>
            </a:r>
            <a:r>
              <a:rPr lang="en-US" sz="1400" kern="0" dirty="0"/>
              <a:t>(): void</a:t>
            </a:r>
          </a:p>
          <a:p>
            <a:r>
              <a:rPr lang="en-US" sz="1600" b="1" kern="0" dirty="0"/>
              <a:t>Main (</a:t>
            </a:r>
            <a:r>
              <a:rPr lang="en-US" sz="1600" b="1" kern="0" dirty="0" err="1"/>
              <a:t>TicTacToeDriver</a:t>
            </a:r>
            <a:r>
              <a:rPr lang="en-US" sz="1600" b="1" kern="0" dirty="0"/>
              <a:t>)</a:t>
            </a:r>
          </a:p>
          <a:p>
            <a:pPr lvl="1"/>
            <a:r>
              <a:rPr lang="en-US" sz="1400" kern="0" dirty="0"/>
              <a:t>Methods(+ public): </a:t>
            </a:r>
            <a:r>
              <a:rPr lang="en-US" sz="1400" kern="0" dirty="0" err="1"/>
              <a:t>initializeBoard</a:t>
            </a:r>
            <a:r>
              <a:rPr lang="en-US" sz="1400" kern="0" dirty="0"/>
              <a:t>() : void, </a:t>
            </a:r>
            <a:r>
              <a:rPr lang="en-US" sz="1400" kern="0" dirty="0" err="1"/>
              <a:t>initializePlayers</a:t>
            </a:r>
            <a:r>
              <a:rPr lang="en-US" sz="1400" kern="0" dirty="0"/>
              <a:t>() : void, </a:t>
            </a:r>
            <a:r>
              <a:rPr lang="en-US" sz="1400" kern="0" dirty="0" err="1"/>
              <a:t>startGame</a:t>
            </a:r>
            <a:r>
              <a:rPr lang="en-US" sz="1400" kern="0" dirty="0"/>
              <a:t>(): void</a:t>
            </a:r>
          </a:p>
          <a:p>
            <a:pPr lvl="1"/>
            <a:endParaRPr lang="en-US" sz="1400" kern="0" dirty="0"/>
          </a:p>
          <a:p>
            <a:pPr lvl="1"/>
            <a:endParaRPr lang="en-CA" kern="0" dirty="0"/>
          </a:p>
        </p:txBody>
      </p:sp>
    </p:spTree>
    <p:extLst>
      <p:ext uri="{BB962C8B-B14F-4D97-AF65-F5344CB8AC3E}">
        <p14:creationId xmlns:p14="http://schemas.microsoft.com/office/powerpoint/2010/main" val="82789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14" y="1371600"/>
            <a:ext cx="10363200" cy="4876800"/>
          </a:xfrm>
        </p:spPr>
        <p:txBody>
          <a:bodyPr/>
          <a:lstStyle/>
          <a:p>
            <a:r>
              <a:rPr lang="en-US" dirty="0"/>
              <a:t>More details on UML Class Diagram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https://www.youtube.com/watch?v=WnMQ8HlmeXc&amp;t=170s&amp;ab_channel=freeCodeCamp.org</a:t>
            </a:r>
            <a:endParaRPr lang="en-US" sz="24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81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6E3B0-F858-F842-8700-34D58F424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pic>
        <p:nvPicPr>
          <p:cNvPr id="4" name="Picture 3" descr="A cup of coffee on a blue background&#10;&#10;Description automatically generated">
            <a:extLst>
              <a:ext uri="{FF2B5EF4-FFF2-40B4-BE49-F238E27FC236}">
                <a16:creationId xmlns:a16="http://schemas.microsoft.com/office/drawing/2014/main" id="{897C9964-DFDF-5B77-CF37-D8B6BB72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99753"/>
            <a:ext cx="5459470" cy="545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39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14" y="1371600"/>
            <a:ext cx="10363200" cy="4876800"/>
          </a:xfrm>
        </p:spPr>
        <p:txBody>
          <a:bodyPr/>
          <a:lstStyle/>
          <a:p>
            <a:r>
              <a:rPr lang="en-US" dirty="0"/>
              <a:t>Blog - Create UML class diagrams. (n.d.). </a:t>
            </a:r>
            <a:r>
              <a:rPr lang="en-US" dirty="0">
                <a:hlinkClick r:id="rId2"/>
              </a:rPr>
              <a:t>https://www.drawio.com/blog/uml-class-diagrams</a:t>
            </a:r>
            <a:endParaRPr lang="en-US" dirty="0"/>
          </a:p>
          <a:p>
            <a:endParaRPr lang="en-US" dirty="0"/>
          </a:p>
          <a:p>
            <a:r>
              <a:rPr lang="en-US" dirty="0"/>
              <a:t>IBM Developer. (n.d.). </a:t>
            </a:r>
            <a:r>
              <a:rPr lang="en-US" dirty="0">
                <a:hlinkClick r:id="rId3"/>
              </a:rPr>
              <a:t>https://developer.ibm.com/articles/the-class-diagram/#abstract-classes-and-operations8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Think Java How to Think Like a Computer Scientist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27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028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78" y="1371600"/>
            <a:ext cx="10363200" cy="41148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Running Terminal in IDE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Lab 1 Review &amp; Discussion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Classes &amp; Inheritance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UML Diagrams with Examples</a:t>
            </a:r>
          </a:p>
        </p:txBody>
      </p:sp>
    </p:spTree>
    <p:extLst>
      <p:ext uri="{BB962C8B-B14F-4D97-AF65-F5344CB8AC3E}">
        <p14:creationId xmlns:p14="http://schemas.microsoft.com/office/powerpoint/2010/main" val="281758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4" y="381000"/>
            <a:ext cx="10363200" cy="762000"/>
          </a:xfrm>
        </p:spPr>
        <p:txBody>
          <a:bodyPr/>
          <a:lstStyle/>
          <a:p>
            <a:r>
              <a:rPr lang="en-US" dirty="0"/>
              <a:t>Command Line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148762"/>
            <a:ext cx="10363200" cy="2133600"/>
          </a:xfrm>
        </p:spPr>
        <p:txBody>
          <a:bodyPr/>
          <a:lstStyle/>
          <a:p>
            <a:r>
              <a:rPr lang="en-US" sz="2000" b="1" dirty="0"/>
              <a:t>Know how to access command line on your machine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Windows: Type </a:t>
            </a:r>
            <a:r>
              <a:rPr lang="en-US" sz="1800" b="1" dirty="0" err="1">
                <a:highlight>
                  <a:srgbClr val="FFFF00"/>
                </a:highlight>
              </a:rPr>
              <a:t>cmd</a:t>
            </a:r>
            <a:r>
              <a:rPr lang="en-US" sz="1800" dirty="0"/>
              <a:t> in search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Mac: Open Launchpad, search </a:t>
            </a:r>
            <a:r>
              <a:rPr lang="en-US" sz="1800" b="1" dirty="0">
                <a:highlight>
                  <a:srgbClr val="FFFF00"/>
                </a:highlight>
              </a:rPr>
              <a:t>Terminal</a:t>
            </a:r>
            <a:r>
              <a:rPr lang="en-US" sz="1800" dirty="0"/>
              <a:t> and select it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800" b="1" dirty="0">
              <a:highlight>
                <a:srgbClr val="FFFF00"/>
              </a:highlight>
            </a:endParaRPr>
          </a:p>
          <a:p>
            <a:r>
              <a:rPr lang="en-US" sz="2000" b="1" dirty="0"/>
              <a:t>Get familiar with basic commands: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B23F5A-BB57-A059-3F13-FD4A17A9C621}"/>
              </a:ext>
            </a:extLst>
          </p:cNvPr>
          <p:cNvSpPr txBox="1">
            <a:spLocks/>
          </p:cNvSpPr>
          <p:nvPr/>
        </p:nvSpPr>
        <p:spPr bwMode="auto">
          <a:xfrm>
            <a:off x="1004478" y="3429000"/>
            <a:ext cx="6064213" cy="278071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2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9pPr>
          </a:lstStyle>
          <a:p>
            <a:pPr marL="0" indent="0">
              <a:buNone/>
            </a:pPr>
            <a:r>
              <a:rPr lang="en-US" sz="1800" b="1" kern="0" dirty="0" err="1">
                <a:highlight>
                  <a:srgbClr val="FFFF00"/>
                </a:highlight>
              </a:rPr>
              <a:t>dir</a:t>
            </a:r>
            <a:r>
              <a:rPr lang="en-US" sz="1800" b="1" kern="0" dirty="0"/>
              <a:t> </a:t>
            </a:r>
            <a:r>
              <a:rPr lang="en-US" sz="1800" kern="0" dirty="0"/>
              <a:t>:</a:t>
            </a:r>
            <a:r>
              <a:rPr lang="en-US" sz="1800" b="1" kern="0" dirty="0"/>
              <a:t> </a:t>
            </a:r>
            <a:r>
              <a:rPr lang="en-US" sz="1800" kern="0" dirty="0"/>
              <a:t>List contents of the directory </a:t>
            </a:r>
            <a:r>
              <a:rPr lang="en-US" sz="1800" b="1" kern="0" dirty="0"/>
              <a:t>-&gt;</a:t>
            </a:r>
            <a:r>
              <a:rPr lang="en-US" sz="1800" kern="0" dirty="0"/>
              <a:t> </a:t>
            </a:r>
            <a:r>
              <a:rPr lang="en-US" sz="1800" b="1" kern="0" dirty="0"/>
              <a:t>Windows</a:t>
            </a:r>
          </a:p>
          <a:p>
            <a:pPr marL="0" indent="0">
              <a:buNone/>
            </a:pPr>
            <a:r>
              <a:rPr lang="en-US" sz="1800" b="1" kern="0" dirty="0">
                <a:highlight>
                  <a:srgbClr val="FFFF00"/>
                </a:highlight>
              </a:rPr>
              <a:t>ls</a:t>
            </a:r>
            <a:r>
              <a:rPr lang="en-US" sz="1800" b="1" kern="0" dirty="0"/>
              <a:t> </a:t>
            </a:r>
            <a:r>
              <a:rPr lang="en-US" sz="1800" kern="0" dirty="0"/>
              <a:t>:</a:t>
            </a:r>
            <a:r>
              <a:rPr lang="en-US" sz="1800" b="1" kern="0" dirty="0"/>
              <a:t> </a:t>
            </a:r>
            <a:r>
              <a:rPr lang="en-US" sz="1800" kern="0" dirty="0"/>
              <a:t>List contents of the directory </a:t>
            </a:r>
            <a:r>
              <a:rPr lang="en-US" sz="1800" b="1" kern="0" dirty="0"/>
              <a:t>-&gt;</a:t>
            </a:r>
            <a:r>
              <a:rPr lang="en-US" sz="1800" kern="0" dirty="0"/>
              <a:t> </a:t>
            </a:r>
            <a:r>
              <a:rPr lang="en-US" sz="1800" b="1" kern="0" dirty="0"/>
              <a:t>Mac &amp;Linux</a:t>
            </a:r>
            <a:endParaRPr lang="en-US" sz="1800" b="1" kern="0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sz="1800" b="1" kern="0" dirty="0" err="1">
                <a:highlight>
                  <a:srgbClr val="FFFF00"/>
                </a:highlight>
              </a:rPr>
              <a:t>mkdir</a:t>
            </a:r>
            <a:r>
              <a:rPr lang="en-US" sz="1800" b="1" kern="0" dirty="0">
                <a:highlight>
                  <a:srgbClr val="FFFF00"/>
                </a:highlight>
              </a:rPr>
              <a:t> </a:t>
            </a:r>
            <a:r>
              <a:rPr lang="en-US" sz="1800" i="1" kern="0" dirty="0" err="1">
                <a:highlight>
                  <a:srgbClr val="FFFF00"/>
                </a:highlight>
              </a:rPr>
              <a:t>directory_name</a:t>
            </a:r>
            <a:r>
              <a:rPr lang="en-US" sz="1800" i="1" kern="0" dirty="0">
                <a:highlight>
                  <a:srgbClr val="FFFF00"/>
                </a:highlight>
              </a:rPr>
              <a:t> </a:t>
            </a:r>
            <a:r>
              <a:rPr lang="en-US" sz="1800" kern="0" dirty="0"/>
              <a:t>:</a:t>
            </a:r>
            <a:r>
              <a:rPr lang="en-US" sz="1800" b="1" kern="0" dirty="0"/>
              <a:t> </a:t>
            </a:r>
            <a:r>
              <a:rPr lang="en-US" sz="1800" kern="0" dirty="0"/>
              <a:t>Creates a new directory/file</a:t>
            </a:r>
          </a:p>
          <a:p>
            <a:pPr marL="0" indent="0">
              <a:buNone/>
            </a:pPr>
            <a:r>
              <a:rPr lang="en-US" sz="1800" b="1" kern="0" dirty="0">
                <a:highlight>
                  <a:srgbClr val="FFFF00"/>
                </a:highlight>
              </a:rPr>
              <a:t>cd </a:t>
            </a:r>
            <a:r>
              <a:rPr lang="en-US" sz="1800" i="1" kern="0" dirty="0" err="1">
                <a:highlight>
                  <a:srgbClr val="FFFF00"/>
                </a:highlight>
              </a:rPr>
              <a:t>directory_name</a:t>
            </a:r>
            <a:r>
              <a:rPr lang="en-US" sz="1800" i="1" kern="0" dirty="0">
                <a:highlight>
                  <a:srgbClr val="FFFF00"/>
                </a:highlight>
              </a:rPr>
              <a:t> </a:t>
            </a:r>
            <a:r>
              <a:rPr lang="en-US" sz="1800" kern="0" dirty="0"/>
              <a:t>:</a:t>
            </a:r>
            <a:r>
              <a:rPr lang="en-US" sz="1800" b="1" kern="0" dirty="0"/>
              <a:t> </a:t>
            </a:r>
            <a:r>
              <a:rPr lang="en-US" sz="1800" kern="0" dirty="0"/>
              <a:t>Go to the specified directory</a:t>
            </a:r>
          </a:p>
          <a:p>
            <a:pPr marL="0" indent="0">
              <a:buNone/>
            </a:pPr>
            <a:r>
              <a:rPr lang="en-US" sz="1800" b="1" kern="0" dirty="0">
                <a:highlight>
                  <a:srgbClr val="FFFF00"/>
                </a:highlight>
              </a:rPr>
              <a:t>cd .. </a:t>
            </a:r>
            <a:r>
              <a:rPr lang="en-US" sz="1800" kern="0" dirty="0"/>
              <a:t>:</a:t>
            </a:r>
            <a:r>
              <a:rPr lang="en-US" sz="1800" b="1" kern="0" dirty="0"/>
              <a:t> </a:t>
            </a:r>
            <a:r>
              <a:rPr lang="en-US" sz="1800" kern="0" dirty="0"/>
              <a:t>Moves up one directory level</a:t>
            </a:r>
          </a:p>
          <a:p>
            <a:pPr marL="0" indent="0">
              <a:buNone/>
            </a:pPr>
            <a:r>
              <a:rPr lang="en-CA" sz="1800" b="1" kern="0" dirty="0">
                <a:solidFill>
                  <a:srgbClr val="0C0D0E"/>
                </a:solidFill>
                <a:highlight>
                  <a:srgbClr val="FFFF00"/>
                </a:highlight>
                <a:latin typeface="-apple-system"/>
              </a:rPr>
              <a:t>↑</a:t>
            </a:r>
            <a:r>
              <a:rPr lang="en-CA" sz="1800" kern="0" dirty="0">
                <a:solidFill>
                  <a:srgbClr val="0C0D0E"/>
                </a:solidFill>
                <a:highlight>
                  <a:srgbClr val="FFFFFF"/>
                </a:highlight>
                <a:latin typeface="-apple-system"/>
              </a:rPr>
              <a:t> :</a:t>
            </a:r>
            <a:r>
              <a:rPr lang="en-CA" sz="1400" kern="0" dirty="0">
                <a:solidFill>
                  <a:srgbClr val="0C0D0E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sz="1800" kern="0" dirty="0"/>
              <a:t>‘Up’ key on keyboard shows previous command</a:t>
            </a:r>
          </a:p>
          <a:p>
            <a:pPr marL="0" indent="0">
              <a:buNone/>
            </a:pPr>
            <a:r>
              <a:rPr lang="en-US" sz="1800" b="1" kern="0" dirty="0">
                <a:highlight>
                  <a:srgbClr val="FFFF00"/>
                </a:highlight>
              </a:rPr>
              <a:t>notepad</a:t>
            </a:r>
            <a:r>
              <a:rPr lang="en-US" sz="1800" kern="0" dirty="0">
                <a:highlight>
                  <a:srgbClr val="FFFF00"/>
                </a:highlight>
              </a:rPr>
              <a:t> </a:t>
            </a:r>
            <a:r>
              <a:rPr lang="en-US" sz="1800" i="1" kern="0" dirty="0">
                <a:highlight>
                  <a:srgbClr val="FFFF00"/>
                </a:highlight>
              </a:rPr>
              <a:t>file_name.java </a:t>
            </a:r>
            <a:r>
              <a:rPr lang="en-US" sz="1800" kern="0" dirty="0"/>
              <a:t>: opens text editor </a:t>
            </a:r>
            <a:r>
              <a:rPr lang="en-US" sz="1800" b="1" kern="0" dirty="0"/>
              <a:t>-&gt;</a:t>
            </a:r>
            <a:r>
              <a:rPr lang="en-US" sz="1800" kern="0" dirty="0"/>
              <a:t> </a:t>
            </a:r>
            <a:r>
              <a:rPr lang="en-US" sz="1800" b="1" kern="0" dirty="0"/>
              <a:t>Windows</a:t>
            </a:r>
            <a:endParaRPr lang="en-US" sz="1800" kern="0" dirty="0"/>
          </a:p>
          <a:p>
            <a:pPr marL="0" indent="0">
              <a:buNone/>
            </a:pPr>
            <a:r>
              <a:rPr lang="en-US" sz="1800" b="1" kern="0" dirty="0">
                <a:highlight>
                  <a:srgbClr val="FFFF00"/>
                </a:highlight>
              </a:rPr>
              <a:t>nano</a:t>
            </a:r>
            <a:r>
              <a:rPr lang="en-US" sz="1800" kern="0" dirty="0">
                <a:highlight>
                  <a:srgbClr val="FFFF00"/>
                </a:highlight>
              </a:rPr>
              <a:t> </a:t>
            </a:r>
            <a:r>
              <a:rPr lang="en-US" sz="1800" i="1" kern="0" dirty="0">
                <a:highlight>
                  <a:srgbClr val="FFFF00"/>
                </a:highlight>
              </a:rPr>
              <a:t>file_name.java </a:t>
            </a:r>
            <a:r>
              <a:rPr lang="en-US" sz="1800" kern="0" dirty="0"/>
              <a:t>: opens text editor </a:t>
            </a:r>
            <a:r>
              <a:rPr lang="en-US" sz="1800" b="1" kern="0" dirty="0"/>
              <a:t>-&gt;</a:t>
            </a:r>
            <a:r>
              <a:rPr lang="en-US" sz="1800" kern="0" dirty="0"/>
              <a:t> </a:t>
            </a:r>
            <a:r>
              <a:rPr lang="en-US" sz="1800" b="1" kern="0" dirty="0"/>
              <a:t>Mac &amp;Linux</a:t>
            </a:r>
            <a:endParaRPr lang="en-US" sz="1800" b="1" kern="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sz="1800" kern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9B9983-E51B-8BF4-990B-0AF346A8A6D3}"/>
              </a:ext>
            </a:extLst>
          </p:cNvPr>
          <p:cNvSpPr txBox="1">
            <a:spLocks/>
          </p:cNvSpPr>
          <p:nvPr/>
        </p:nvSpPr>
        <p:spPr bwMode="auto">
          <a:xfrm>
            <a:off x="7085188" y="3431880"/>
            <a:ext cx="4439080" cy="229153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2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9pPr>
          </a:lstStyle>
          <a:p>
            <a:r>
              <a:rPr lang="en-US" sz="1800" b="1" kern="0" dirty="0">
                <a:highlight>
                  <a:srgbClr val="FFFF00"/>
                </a:highlight>
              </a:rPr>
              <a:t>java –version </a:t>
            </a:r>
            <a:r>
              <a:rPr lang="en-US" sz="1800" b="1" kern="0" dirty="0"/>
              <a:t>: </a:t>
            </a:r>
            <a:r>
              <a:rPr lang="en-US" sz="1800" kern="0" dirty="0"/>
              <a:t>Prints the current version installed</a:t>
            </a:r>
          </a:p>
          <a:p>
            <a:r>
              <a:rPr lang="en-US" sz="1800" b="1" kern="0" dirty="0" err="1">
                <a:highlight>
                  <a:srgbClr val="FFFF00"/>
                </a:highlight>
              </a:rPr>
              <a:t>javac</a:t>
            </a:r>
            <a:r>
              <a:rPr lang="en-US" sz="1800" b="1" kern="0" dirty="0">
                <a:highlight>
                  <a:srgbClr val="FFFF00"/>
                </a:highlight>
              </a:rPr>
              <a:t> </a:t>
            </a:r>
            <a:r>
              <a:rPr lang="en-US" sz="1800" i="1" kern="0" dirty="0">
                <a:highlight>
                  <a:srgbClr val="FFFF00"/>
                </a:highlight>
              </a:rPr>
              <a:t>file_name.java</a:t>
            </a:r>
            <a:r>
              <a:rPr lang="en-US" sz="1800" b="1" kern="0" dirty="0"/>
              <a:t>: </a:t>
            </a:r>
            <a:r>
              <a:rPr lang="en-US" sz="1800" kern="0" dirty="0"/>
              <a:t>Compiles into byte code &amp; outputs nothing if no errors</a:t>
            </a:r>
          </a:p>
          <a:p>
            <a:r>
              <a:rPr lang="en-US" sz="1800" b="1" kern="0" dirty="0">
                <a:highlight>
                  <a:srgbClr val="FFFF00"/>
                </a:highlight>
              </a:rPr>
              <a:t>java </a:t>
            </a:r>
            <a:r>
              <a:rPr lang="en-US" sz="1800" i="1" kern="0" dirty="0" err="1">
                <a:highlight>
                  <a:srgbClr val="FFFF00"/>
                </a:highlight>
              </a:rPr>
              <a:t>file_name</a:t>
            </a:r>
            <a:r>
              <a:rPr lang="en-US" sz="1800" b="1" kern="0" dirty="0"/>
              <a:t>: </a:t>
            </a:r>
            <a:r>
              <a:rPr lang="en-US" sz="1800" kern="0" dirty="0"/>
              <a:t>Runs the code </a:t>
            </a:r>
          </a:p>
          <a:p>
            <a:pPr marL="0" indent="0">
              <a:buNone/>
            </a:pPr>
            <a:r>
              <a:rPr lang="en-US" sz="1800" kern="0" dirty="0">
                <a:solidFill>
                  <a:srgbClr val="FF0000"/>
                </a:solidFill>
              </a:rPr>
              <a:t>      Note: there is </a:t>
            </a:r>
            <a:r>
              <a:rPr lang="en-US" sz="1800" u="sng" kern="0" dirty="0">
                <a:solidFill>
                  <a:srgbClr val="FF0000"/>
                </a:solidFill>
              </a:rPr>
              <a:t>no</a:t>
            </a:r>
            <a:r>
              <a:rPr lang="en-US" sz="1800" kern="0" dirty="0">
                <a:solidFill>
                  <a:srgbClr val="FF0000"/>
                </a:solidFill>
              </a:rPr>
              <a:t> .java extension!</a:t>
            </a:r>
            <a:endParaRPr lang="en-US" sz="1800" kern="0" dirty="0"/>
          </a:p>
          <a:p>
            <a:endParaRPr lang="en-US" sz="1800" b="1" kern="0" dirty="0">
              <a:solidFill>
                <a:srgbClr val="FF0000"/>
              </a:solidFill>
            </a:endParaRPr>
          </a:p>
          <a:p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726682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4" y="381000"/>
            <a:ext cx="10363200" cy="762000"/>
          </a:xfrm>
        </p:spPr>
        <p:txBody>
          <a:bodyPr/>
          <a:lstStyle/>
          <a:p>
            <a:r>
              <a:rPr lang="en-US" dirty="0"/>
              <a:t>Running Terminal from 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A59E76A-3168-F8C5-A2A9-5F3C028EC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146810"/>
            <a:ext cx="6357026" cy="44157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err="1"/>
              <a:t>Intellij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sz="1600" dirty="0">
                <a:hlinkClick r:id="rId2"/>
              </a:rPr>
              <a:t>https://www.jetbrains.com/help/idea/terminal-emulator.html#new_session</a:t>
            </a: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Steps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Open Terminal in the bottom left corner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Locate and navigate to </a:t>
            </a:r>
            <a:r>
              <a:rPr lang="en-US" sz="2000" b="1" dirty="0" err="1"/>
              <a:t>src</a:t>
            </a:r>
            <a:r>
              <a:rPr lang="en-US" sz="2000" dirty="0"/>
              <a:t> directory (</a:t>
            </a:r>
            <a:r>
              <a:rPr lang="en-US" sz="2000" dirty="0" err="1"/>
              <a:t>src</a:t>
            </a:r>
            <a:r>
              <a:rPr lang="en-US" sz="2000" dirty="0"/>
              <a:t> should be your current directory)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Compile and run </a:t>
            </a:r>
            <a:r>
              <a:rPr lang="en-US" sz="2000" b="1" i="1" dirty="0"/>
              <a:t>Main.java </a:t>
            </a:r>
            <a:r>
              <a:rPr lang="en-US" sz="2000" dirty="0"/>
              <a:t>using </a:t>
            </a:r>
            <a:r>
              <a:rPr lang="en-US" sz="2000" b="1" dirty="0" err="1"/>
              <a:t>javac</a:t>
            </a:r>
            <a:r>
              <a:rPr lang="en-US" sz="2000" dirty="0"/>
              <a:t> and </a:t>
            </a:r>
            <a:r>
              <a:rPr lang="en-US" sz="2000" b="1" dirty="0"/>
              <a:t>java</a:t>
            </a:r>
            <a:r>
              <a:rPr lang="en-US" sz="2000" dirty="0"/>
              <a:t> commands:</a:t>
            </a:r>
          </a:p>
          <a:p>
            <a:pPr marL="400050" lvl="1" indent="0">
              <a:buNone/>
            </a:pPr>
            <a:r>
              <a:rPr lang="en-US" sz="1800" b="1" kern="0" dirty="0"/>
              <a:t>	</a:t>
            </a:r>
            <a:r>
              <a:rPr lang="en-US" sz="1800" b="1" kern="0" dirty="0" err="1"/>
              <a:t>javac</a:t>
            </a:r>
            <a:r>
              <a:rPr lang="en-US" sz="1800" b="1" kern="0" dirty="0"/>
              <a:t> </a:t>
            </a:r>
            <a:r>
              <a:rPr lang="en-US" sz="1800" i="1" kern="0" dirty="0"/>
              <a:t>file_name.java</a:t>
            </a:r>
            <a:endParaRPr lang="en-US" sz="1800" b="1" i="1" dirty="0"/>
          </a:p>
          <a:p>
            <a:pPr marL="400050" lvl="1" indent="0">
              <a:buNone/>
            </a:pPr>
            <a:r>
              <a:rPr lang="en-US" sz="1800" b="1" kern="0" dirty="0"/>
              <a:t>	java </a:t>
            </a:r>
            <a:r>
              <a:rPr lang="en-US" sz="1800" i="1" kern="0" dirty="0" err="1"/>
              <a:t>file_name</a:t>
            </a: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endParaRPr lang="en-CA" dirty="0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2310C30-D783-6F7B-2209-D6892A355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381000"/>
            <a:ext cx="2536981" cy="586740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41A0230-6BFC-A211-EAC2-9A98C788D149}"/>
              </a:ext>
            </a:extLst>
          </p:cNvPr>
          <p:cNvSpPr/>
          <p:nvPr/>
        </p:nvSpPr>
        <p:spPr bwMode="auto">
          <a:xfrm>
            <a:off x="7772400" y="5257800"/>
            <a:ext cx="990600" cy="914400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imes" pitchFamily="-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44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4" y="381000"/>
            <a:ext cx="10363200" cy="762000"/>
          </a:xfrm>
        </p:spPr>
        <p:txBody>
          <a:bodyPr/>
          <a:lstStyle/>
          <a:p>
            <a:r>
              <a:rPr lang="en-US" dirty="0"/>
              <a:t>Running Terminal from IDE</a:t>
            </a:r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C6CCA7C2-DBDF-9F58-3B0B-E7E8E16F1E9C}"/>
              </a:ext>
            </a:extLst>
          </p:cNvPr>
          <p:cNvSpPr txBox="1">
            <a:spLocks/>
          </p:cNvSpPr>
          <p:nvPr/>
        </p:nvSpPr>
        <p:spPr bwMode="auto">
          <a:xfrm>
            <a:off x="653374" y="1143000"/>
            <a:ext cx="6572332" cy="5410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2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Eclipse</a:t>
            </a:r>
          </a:p>
          <a:p>
            <a:pPr marL="0" indent="0">
              <a:buNone/>
            </a:pPr>
            <a:r>
              <a:rPr lang="en-CA" sz="1800" dirty="0">
                <a:hlinkClick r:id="rId2"/>
              </a:rPr>
              <a:t>https://marketplace.eclipse.org/free-tagging/terminal#:~:text=Terminal%20inside%20Eclipse.-,Just%20press%20Ctrl%2BAlt%2BT%20to%20open%20a,local%20command%20prompt%20(Terminal)</a:t>
            </a:r>
            <a:endParaRPr lang="en-CA" sz="1800" dirty="0"/>
          </a:p>
          <a:p>
            <a:pPr>
              <a:buFont typeface="Wingdings" panose="05000000000000000000" pitchFamily="2" charset="2"/>
              <a:buChar char="Ø"/>
            </a:pPr>
            <a:endParaRPr lang="en-US" kern="0" dirty="0"/>
          </a:p>
          <a:p>
            <a:pPr marL="0" indent="0">
              <a:buNone/>
            </a:pPr>
            <a:r>
              <a:rPr lang="en-US" b="1" dirty="0"/>
              <a:t>Steps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Open Terminal by right-clicking on </a:t>
            </a:r>
            <a:r>
              <a:rPr lang="en-US" sz="2000" b="1" dirty="0" err="1"/>
              <a:t>src</a:t>
            </a:r>
            <a:r>
              <a:rPr lang="en-US" sz="2000" dirty="0"/>
              <a:t> folder and selecting ‘Show in Local Terminal’                         </a:t>
            </a:r>
            <a:r>
              <a:rPr lang="en-US" sz="2000" b="1" dirty="0">
                <a:solidFill>
                  <a:srgbClr val="C00000"/>
                </a:solidFill>
              </a:rPr>
              <a:t>Note: </a:t>
            </a:r>
            <a:r>
              <a:rPr lang="en-US" sz="2000" dirty="0">
                <a:solidFill>
                  <a:srgbClr val="C00000"/>
                </a:solidFill>
              </a:rPr>
              <a:t>Your current directory is </a:t>
            </a:r>
            <a:r>
              <a:rPr lang="en-US" sz="2000" dirty="0" err="1">
                <a:solidFill>
                  <a:srgbClr val="C00000"/>
                </a:solidFill>
              </a:rPr>
              <a:t>src</a:t>
            </a:r>
            <a:r>
              <a:rPr lang="en-US" sz="2000" dirty="0">
                <a:solidFill>
                  <a:srgbClr val="C00000"/>
                </a:solidFill>
              </a:rPr>
              <a:t> directory so you can run your java program right away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Compile and run </a:t>
            </a:r>
            <a:r>
              <a:rPr lang="en-US" sz="2000" b="1" i="1" dirty="0"/>
              <a:t>Main.java </a:t>
            </a:r>
            <a:r>
              <a:rPr lang="en-US" sz="2000" dirty="0"/>
              <a:t>using </a:t>
            </a:r>
            <a:r>
              <a:rPr lang="en-US" sz="2000" b="1" dirty="0" err="1"/>
              <a:t>javac</a:t>
            </a:r>
            <a:r>
              <a:rPr lang="en-US" sz="2000" dirty="0"/>
              <a:t> and </a:t>
            </a:r>
            <a:r>
              <a:rPr lang="en-US" sz="2000" b="1" dirty="0"/>
              <a:t>java</a:t>
            </a:r>
            <a:r>
              <a:rPr lang="en-US" sz="2000" dirty="0"/>
              <a:t> commands:</a:t>
            </a:r>
          </a:p>
          <a:p>
            <a:pPr marL="400050" lvl="1" indent="0">
              <a:buNone/>
            </a:pPr>
            <a:r>
              <a:rPr lang="en-US" sz="1800" b="1" kern="0" dirty="0"/>
              <a:t>	</a:t>
            </a:r>
            <a:r>
              <a:rPr lang="en-US" sz="1800" b="1" kern="0" dirty="0" err="1"/>
              <a:t>javac</a:t>
            </a:r>
            <a:r>
              <a:rPr lang="en-US" sz="1800" b="1" kern="0" dirty="0"/>
              <a:t> </a:t>
            </a:r>
            <a:r>
              <a:rPr lang="en-US" sz="1800" i="1" kern="0" dirty="0"/>
              <a:t>file_name.java</a:t>
            </a:r>
            <a:endParaRPr lang="en-US" sz="1800" b="1" i="1" dirty="0"/>
          </a:p>
          <a:p>
            <a:pPr marL="400050" lvl="1" indent="0">
              <a:buNone/>
            </a:pPr>
            <a:r>
              <a:rPr lang="en-US" sz="1800" b="1" kern="0" dirty="0"/>
              <a:t>	java </a:t>
            </a:r>
            <a:r>
              <a:rPr lang="en-US" sz="1800" i="1" kern="0" dirty="0" err="1"/>
              <a:t>file_name</a:t>
            </a: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endParaRPr lang="en-CA" kern="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1DDC876-6782-6354-AE64-D3EBA6AE1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381000"/>
            <a:ext cx="3950507" cy="569531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126893D-34B3-643E-ED29-8AE013D78F94}"/>
              </a:ext>
            </a:extLst>
          </p:cNvPr>
          <p:cNvSpPr/>
          <p:nvPr/>
        </p:nvSpPr>
        <p:spPr bwMode="auto">
          <a:xfrm>
            <a:off x="6858000" y="685800"/>
            <a:ext cx="990600" cy="914400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imes" pitchFamily="-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767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1: </a:t>
            </a:r>
            <a:r>
              <a:rPr lang="en-CA" dirty="0"/>
              <a:t>Tic-Tac-Toe Win Checker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14" y="1371600"/>
            <a:ext cx="10363200" cy="4876800"/>
          </a:xfrm>
        </p:spPr>
        <p:txBody>
          <a:bodyPr/>
          <a:lstStyle/>
          <a:p>
            <a:r>
              <a:rPr lang="en-US" dirty="0"/>
              <a:t>Read carefully, access what is the problem, what information you have, what do you need to do</a:t>
            </a:r>
          </a:p>
          <a:p>
            <a:r>
              <a:rPr lang="en-US" dirty="0"/>
              <a:t>Divide into smaller tasks (build proper directory structure, read from terminal, check win conditions, print output)</a:t>
            </a:r>
          </a:p>
          <a:p>
            <a:r>
              <a:rPr lang="en-US" dirty="0"/>
              <a:t>Remember </a:t>
            </a:r>
            <a:r>
              <a:rPr lang="en-US" dirty="0" err="1"/>
              <a:t>TicTacToe</a:t>
            </a:r>
            <a:r>
              <a:rPr lang="en-US" dirty="0"/>
              <a:t> example in class</a:t>
            </a:r>
          </a:p>
          <a:p>
            <a:r>
              <a:rPr lang="en-US" dirty="0"/>
              <a:t>Write pseudo-code or simply what parts of your program will do what (takes a couple of minutes)</a:t>
            </a:r>
          </a:p>
          <a:p>
            <a:r>
              <a:rPr lang="en-US" dirty="0"/>
              <a:t>Write code</a:t>
            </a:r>
          </a:p>
          <a:p>
            <a:r>
              <a:rPr lang="en-US" dirty="0"/>
              <a:t>Run </a:t>
            </a:r>
            <a:r>
              <a:rPr lang="en-US" dirty="0" err="1"/>
              <a:t>DebugRunner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* Code Example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18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4" y="381000"/>
            <a:ext cx="6661826" cy="1143000"/>
          </a:xfrm>
        </p:spPr>
        <p:txBody>
          <a:bodyPr/>
          <a:lstStyle/>
          <a:p>
            <a:r>
              <a:rPr lang="en-US" dirty="0"/>
              <a:t>Lab 1: Running </a:t>
            </a:r>
            <a:r>
              <a:rPr lang="en-CA" dirty="0" err="1"/>
              <a:t>CheckWin</a:t>
            </a:r>
            <a:r>
              <a:rPr lang="en-CA" dirty="0"/>
              <a:t> &amp; </a:t>
            </a:r>
            <a:r>
              <a:rPr lang="en-CA" dirty="0" err="1"/>
              <a:t>DebugRunner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676400"/>
            <a:ext cx="5823626" cy="55626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err="1"/>
              <a:t>CheckWin</a:t>
            </a:r>
            <a:endParaRPr lang="en-US" sz="2000" b="1" dirty="0"/>
          </a:p>
          <a:p>
            <a:r>
              <a:rPr lang="en-US" sz="1800" dirty="0"/>
              <a:t>In IDE create </a:t>
            </a:r>
            <a:r>
              <a:rPr lang="en-US" sz="1800" b="1" dirty="0"/>
              <a:t>New Project</a:t>
            </a:r>
          </a:p>
          <a:p>
            <a:r>
              <a:rPr lang="en-US" sz="1800" dirty="0"/>
              <a:t>Right-click on </a:t>
            </a:r>
            <a:r>
              <a:rPr lang="en-US" sz="1800" b="1" dirty="0" err="1"/>
              <a:t>src</a:t>
            </a:r>
            <a:r>
              <a:rPr lang="en-US" sz="1800" dirty="0"/>
              <a:t> folder, select </a:t>
            </a:r>
            <a:r>
              <a:rPr lang="en-US" sz="1800" b="1" dirty="0"/>
              <a:t>New</a:t>
            </a:r>
            <a:r>
              <a:rPr lang="en-US" sz="1800" dirty="0"/>
              <a:t> -&gt; </a:t>
            </a:r>
            <a:r>
              <a:rPr lang="en-US" sz="1800" b="1" dirty="0"/>
              <a:t>Package, </a:t>
            </a:r>
            <a:r>
              <a:rPr lang="en-US" sz="1800" dirty="0"/>
              <a:t>name it </a:t>
            </a:r>
            <a:r>
              <a:rPr lang="en-US" sz="1800" b="1" i="1" dirty="0"/>
              <a:t>lab1</a:t>
            </a:r>
          </a:p>
          <a:p>
            <a:r>
              <a:rPr lang="en-US" sz="1800" dirty="0"/>
              <a:t>Drag </a:t>
            </a:r>
            <a:r>
              <a:rPr lang="en-US" sz="1800" b="1" dirty="0"/>
              <a:t>Main</a:t>
            </a:r>
            <a:r>
              <a:rPr lang="en-US" sz="1800" dirty="0"/>
              <a:t> into lab1 package, select </a:t>
            </a:r>
            <a:r>
              <a:rPr lang="en-US" sz="1800" b="1" dirty="0"/>
              <a:t>Refactor</a:t>
            </a:r>
            <a:r>
              <a:rPr lang="en-US" sz="1800" dirty="0"/>
              <a:t> (right-click if it does not appear) and rename to </a:t>
            </a:r>
            <a:r>
              <a:rPr lang="en-US" sz="1800" b="1" i="1" dirty="0" err="1"/>
              <a:t>CheckWin</a:t>
            </a:r>
            <a:endParaRPr lang="en-US" sz="1800" b="1" i="1" dirty="0"/>
          </a:p>
          <a:p>
            <a:r>
              <a:rPr lang="en-US" sz="1800" dirty="0"/>
              <a:t>Repeat the steps from </a:t>
            </a:r>
            <a:r>
              <a:rPr lang="en-US" sz="1800" b="1" dirty="0"/>
              <a:t>A0</a:t>
            </a:r>
            <a:r>
              <a:rPr lang="en-US" sz="1800" dirty="0"/>
              <a:t> to compile and run </a:t>
            </a:r>
            <a:r>
              <a:rPr lang="en-US" sz="1800" b="1" dirty="0" err="1"/>
              <a:t>CheckWin</a:t>
            </a:r>
            <a:r>
              <a:rPr lang="en-US" sz="1800" dirty="0"/>
              <a:t>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 err="1"/>
              <a:t>DebugRunner</a:t>
            </a:r>
            <a:endParaRPr lang="en-US" sz="2000" b="1" dirty="0"/>
          </a:p>
          <a:p>
            <a:r>
              <a:rPr lang="en-US" sz="1800" dirty="0"/>
              <a:t>Copy/Extract your files from zip folder into </a:t>
            </a:r>
            <a:r>
              <a:rPr lang="en-US" sz="1800" b="1" dirty="0" err="1"/>
              <a:t>src</a:t>
            </a:r>
            <a:r>
              <a:rPr lang="en-US" sz="1800" dirty="0"/>
              <a:t> directory of your project </a:t>
            </a:r>
          </a:p>
          <a:p>
            <a:r>
              <a:rPr lang="en-US" sz="1800" dirty="0"/>
              <a:t>Run </a:t>
            </a:r>
            <a:r>
              <a:rPr lang="en-US" sz="1800" dirty="0" err="1"/>
              <a:t>DebugRunner</a:t>
            </a:r>
            <a:r>
              <a:rPr lang="en-US" sz="1800" dirty="0"/>
              <a:t> in terminal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FEF384D-B9B4-713F-11F2-921739BD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684" y="243439"/>
            <a:ext cx="4023838" cy="264346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372393E-6B32-87A9-1022-13EC8700D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684" y="3124200"/>
            <a:ext cx="3724795" cy="324847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15C13F2-08CB-5E6C-2731-040CCA57D343}"/>
              </a:ext>
            </a:extLst>
          </p:cNvPr>
          <p:cNvSpPr/>
          <p:nvPr/>
        </p:nvSpPr>
        <p:spPr bwMode="auto">
          <a:xfrm rot="19304507">
            <a:off x="6263465" y="2407413"/>
            <a:ext cx="1289100" cy="457200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29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1: Othello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14" y="1371600"/>
            <a:ext cx="10363200" cy="487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Game Instructions:</a:t>
            </a:r>
          </a:p>
          <a:p>
            <a:pPr marL="0" indent="0">
              <a:buNone/>
            </a:pPr>
            <a:r>
              <a:rPr lang="en-US" dirty="0">
                <a:solidFill>
                  <a:srgbClr val="80132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https://www.youtube.com/watch?v=xDnYEOsjZnM&amp;ab_channel=TripleSGames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Game Online: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https://www.eothello.com/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34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&amp;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143000"/>
            <a:ext cx="5075646" cy="3124200"/>
          </a:xfrm>
        </p:spPr>
        <p:txBody>
          <a:bodyPr/>
          <a:lstStyle/>
          <a:p>
            <a:r>
              <a:rPr lang="en-US" sz="2000" b="1" dirty="0"/>
              <a:t>Class</a:t>
            </a:r>
            <a:r>
              <a:rPr lang="en-US" sz="2000" dirty="0"/>
              <a:t> is a blueprint for an object – use it to create many instances of that class (</a:t>
            </a:r>
            <a:r>
              <a:rPr lang="en-US" sz="2000" dirty="0" err="1"/>
              <a:t>f.e</a:t>
            </a:r>
            <a:r>
              <a:rPr lang="en-US" sz="2000" dirty="0"/>
              <a:t>. house blueprint)</a:t>
            </a:r>
          </a:p>
          <a:p>
            <a:r>
              <a:rPr lang="en-US" sz="2000" dirty="0"/>
              <a:t>In OOP we use classes to create objects (! Class is not an object)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new</a:t>
            </a:r>
            <a:r>
              <a:rPr lang="en-US" sz="2000" dirty="0"/>
              <a:t> </a:t>
            </a:r>
            <a:r>
              <a:rPr lang="en-US" sz="2000" b="1" dirty="0"/>
              <a:t>operator</a:t>
            </a:r>
            <a:r>
              <a:rPr lang="en-US" sz="2000" dirty="0"/>
              <a:t> instantiates objects, it creates new instances of a class.</a:t>
            </a:r>
          </a:p>
          <a:p>
            <a:r>
              <a:rPr lang="en-US" sz="2000" b="1" dirty="0"/>
              <a:t>Constructor</a:t>
            </a:r>
            <a:r>
              <a:rPr lang="en-US" sz="2000" dirty="0"/>
              <a:t> is a special method that initializes the instance of that class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4A96DE7-C09B-984D-7455-7BDF1CA22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61" y="4463479"/>
            <a:ext cx="4528226" cy="2013521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4C8E7E4-65B8-C3DC-6388-C31261F67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800100"/>
            <a:ext cx="6103304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4282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ONCORDIA UNIVERSITY">
      <a:dk1>
        <a:srgbClr val="000000"/>
      </a:dk1>
      <a:lt1>
        <a:srgbClr val="FFFFFF"/>
      </a:lt1>
      <a:dk2>
        <a:srgbClr val="000000"/>
      </a:dk2>
      <a:lt2>
        <a:srgbClr val="BCBCBC"/>
      </a:lt2>
      <a:accent1>
        <a:srgbClr val="801329"/>
      </a:accent1>
      <a:accent2>
        <a:srgbClr val="E83F21"/>
      </a:accent2>
      <a:accent3>
        <a:srgbClr val="00776F"/>
      </a:accent3>
      <a:accent4>
        <a:srgbClr val="E90065"/>
      </a:accent4>
      <a:accent5>
        <a:srgbClr val="1598D6"/>
      </a:accent5>
      <a:accent6>
        <a:srgbClr val="7BC224"/>
      </a:accent6>
      <a:hlink>
        <a:srgbClr val="801329"/>
      </a:hlink>
      <a:folHlink>
        <a:srgbClr val="0E317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71E0BB56-1618-7B4B-B145-E561352FD507}" vid="{DBFEF09A-18C0-0048-A2A2-42C1ECFEC8F2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df74f4a-f6d1-492f-8440-6651b83649a1">
      <Terms xmlns="http://schemas.microsoft.com/office/infopath/2007/PartnerControls"/>
    </lcf76f155ced4ddcb4097134ff3c332f>
    <TaxCatchAll xmlns="aee839de-00bf-4376-a641-f2a43ee2c51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386EA0FF62C247B14C6A34B4857221" ma:contentTypeVersion="10" ma:contentTypeDescription="Create a new document." ma:contentTypeScope="" ma:versionID="9567f3b11bc26355ddef8818b9c95748">
  <xsd:schema xmlns:xsd="http://www.w3.org/2001/XMLSchema" xmlns:xs="http://www.w3.org/2001/XMLSchema" xmlns:p="http://schemas.microsoft.com/office/2006/metadata/properties" xmlns:ns2="1df74f4a-f6d1-492f-8440-6651b83649a1" xmlns:ns3="aee839de-00bf-4376-a641-f2a43ee2c517" targetNamespace="http://schemas.microsoft.com/office/2006/metadata/properties" ma:root="true" ma:fieldsID="8d5637416419ab8808b5d9143128fc59" ns2:_="" ns3:_="">
    <xsd:import namespace="1df74f4a-f6d1-492f-8440-6651b83649a1"/>
    <xsd:import namespace="aee839de-00bf-4376-a641-f2a43ee2c51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f74f4a-f6d1-492f-8440-6651b83649a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2111843b-6948-4e45-a4d0-217e70d3d48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e839de-00bf-4376-a641-f2a43ee2c51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c287f19a-04e3-4d98-99d0-e9f2f473b6c9}" ma:internalName="TaxCatchAll" ma:showField="CatchAllData" ma:web="aee839de-00bf-4376-a641-f2a43ee2c5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3FE4E6-499F-4743-B953-711D88873CB2}">
  <ds:schemaRefs>
    <ds:schemaRef ds:uri="http://schemas.microsoft.com/office/2006/metadata/properties"/>
    <ds:schemaRef ds:uri="http://schemas.microsoft.com/office/infopath/2007/PartnerControls"/>
    <ds:schemaRef ds:uri="1df74f4a-f6d1-492f-8440-6651b83649a1"/>
    <ds:schemaRef ds:uri="aee839de-00bf-4376-a641-f2a43ee2c517"/>
  </ds:schemaRefs>
</ds:datastoreItem>
</file>

<file path=customXml/itemProps2.xml><?xml version="1.0" encoding="utf-8"?>
<ds:datastoreItem xmlns:ds="http://schemas.openxmlformats.org/officeDocument/2006/customXml" ds:itemID="{FDF8B9E7-8F41-4911-AE3E-81DFB4E1E0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37B40E-9AD5-4233-B5DA-F8CFCEA54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f74f4a-f6d1-492f-8440-6651b83649a1"/>
    <ds:schemaRef ds:uri="aee839de-00bf-4376-a641-f2a43ee2c5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CONCORDIA-POWERPOINT-TEMPLATE</Template>
  <TotalTime>1167</TotalTime>
  <Words>1288</Words>
  <Application>Microsoft Office PowerPoint</Application>
  <PresentationFormat>Widescreen</PresentationFormat>
  <Paragraphs>153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-apple-system</vt:lpstr>
      <vt:lpstr>Arial</vt:lpstr>
      <vt:lpstr>Arial Bold</vt:lpstr>
      <vt:lpstr>GillSans Bold</vt:lpstr>
      <vt:lpstr>Times</vt:lpstr>
      <vt:lpstr>Wingdings</vt:lpstr>
      <vt:lpstr>Default Theme</vt:lpstr>
      <vt:lpstr>Tutorial 3: Lab1 &amp;  Classes &amp; UML Diagrams</vt:lpstr>
      <vt:lpstr>Tasks for Today</vt:lpstr>
      <vt:lpstr>Command Line Commands</vt:lpstr>
      <vt:lpstr>Running Terminal from IDE</vt:lpstr>
      <vt:lpstr>Running Terminal from IDE</vt:lpstr>
      <vt:lpstr>Lab 1: Tic-Tac-Toe Win Checker</vt:lpstr>
      <vt:lpstr>Lab 1: Running CheckWin &amp; DebugRunner</vt:lpstr>
      <vt:lpstr>Assignment 1: Othello Game</vt:lpstr>
      <vt:lpstr>Class &amp; Inheritance</vt:lpstr>
      <vt:lpstr>Class &amp; Inheritance</vt:lpstr>
      <vt:lpstr>UML Class Diagram</vt:lpstr>
      <vt:lpstr>UML Class Diagram</vt:lpstr>
      <vt:lpstr>UML Class Diagram</vt:lpstr>
      <vt:lpstr>UML Class Diagram: Examples</vt:lpstr>
      <vt:lpstr>UML Class Diagram : TicTacToe example</vt:lpstr>
      <vt:lpstr>UML Class Diagram</vt:lpstr>
      <vt:lpstr>Any Questions?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Valeriia Nikandrova</dc:creator>
  <cp:lastModifiedBy>Valeriia Nikandrova</cp:lastModifiedBy>
  <cp:revision>14</cp:revision>
  <dcterms:created xsi:type="dcterms:W3CDTF">2024-07-16T01:15:35Z</dcterms:created>
  <dcterms:modified xsi:type="dcterms:W3CDTF">2024-07-20T14:21:43Z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0x0101009B386EA0FF62C247B14C6A34B4857221</vt:lpwstr>
  </property>
</Properties>
</file>